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8" r:id="rId2"/>
    <p:sldId id="366" r:id="rId3"/>
    <p:sldId id="349" r:id="rId4"/>
    <p:sldId id="367" r:id="rId5"/>
    <p:sldId id="368" r:id="rId6"/>
    <p:sldId id="34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8434E"/>
    <a:srgbClr val="6C286B"/>
    <a:srgbClr val="7F7F7F"/>
    <a:srgbClr val="F391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6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D32B0C-4E87-44E5-B687-71C58A6D5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162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666CB1-EBBF-4EC3-B5FC-12847B95C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694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34950" indent="-234950" algn="l" rtl="0" eaLnBrk="0" fontAlgn="base" hangingPunct="0">
      <a:spcBef>
        <a:spcPct val="30000"/>
      </a:spcBef>
      <a:spcAft>
        <a:spcPct val="0"/>
      </a:spcAft>
      <a:buChar char="•"/>
      <a:defRPr sz="1000"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A5227-ADC9-4DA6-9642-B7E397339DC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A5227-ADC9-4DA6-9642-B7E397339DC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background_title_nodata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81000" y="6642100"/>
            <a:ext cx="4191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700">
                <a:solidFill>
                  <a:schemeClr val="bg1"/>
                </a:solidFill>
              </a:rPr>
              <a:t>© </a:t>
            </a:r>
            <a:r>
              <a:rPr lang="en-US" sz="800">
                <a:solidFill>
                  <a:schemeClr val="bg1"/>
                </a:solidFill>
              </a:rPr>
              <a:t>SafeNet Confidential and Proprietary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066801"/>
            <a:ext cx="5926137" cy="533400"/>
          </a:xfrm>
        </p:spPr>
        <p:txBody>
          <a:bodyPr/>
          <a:lstStyle>
            <a:lvl1pPr>
              <a:defRPr sz="3000" b="0">
                <a:solidFill>
                  <a:srgbClr val="6C286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1" y="5114925"/>
            <a:ext cx="4495800" cy="1285875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775" y="274638"/>
            <a:ext cx="8229600" cy="1020762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200" baseline="0"/>
            </a:lvl1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8434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subheading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4488" indent="-344488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775" y="274638"/>
            <a:ext cx="8229600" cy="1020762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200"/>
            </a:lvl1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8434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subheading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0013"/>
            <a:ext cx="4038600" cy="4525962"/>
          </a:xfrm>
        </p:spPr>
        <p:txBody>
          <a:bodyPr/>
          <a:lstStyle>
            <a:lvl1pPr marL="0" indent="0">
              <a:defRPr sz="24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4038600" cy="4525962"/>
          </a:xfrm>
        </p:spPr>
        <p:txBody>
          <a:bodyPr/>
          <a:lstStyle>
            <a:lvl1pPr marL="0" indent="0">
              <a:defRPr sz="24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775" y="274638"/>
            <a:ext cx="8229600" cy="1096962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200"/>
            </a:lvl1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8434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subheading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_background_content_nodata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8534400" y="6734175"/>
            <a:ext cx="4572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>
              <a:defRPr/>
            </a:pPr>
            <a:fld id="{23E92BA8-4B27-4A1F-A157-A084657EFCFB}" type="slidenum">
              <a:rPr lang="en-US" sz="800" b="1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5775" y="2746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00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81000" y="6505575"/>
            <a:ext cx="4191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700">
                <a:solidFill>
                  <a:srgbClr val="7F7F7F"/>
                </a:solidFill>
              </a:rPr>
              <a:t>© </a:t>
            </a:r>
            <a:r>
              <a:rPr lang="en-US" sz="800">
                <a:solidFill>
                  <a:srgbClr val="7F7F7F"/>
                </a:solidFill>
              </a:rPr>
              <a:t>SafeNet Confidential and Proprietary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4" r:id="rId2"/>
    <p:sldLayoutId id="2147483845" r:id="rId3"/>
    <p:sldLayoutId id="2147483846" r:id="rId4"/>
    <p:sldLayoutId id="2147483847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C286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C286B"/>
          </a:solidFill>
          <a:latin typeface="Arial" pitchFamily="-109" charset="0"/>
          <a:ea typeface="Arial" pitchFamily="-109" charset="0"/>
          <a:cs typeface="Arial" pitchFamily="-109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C286B"/>
          </a:solidFill>
          <a:latin typeface="Arial" pitchFamily="-109" charset="0"/>
          <a:ea typeface="Arial" pitchFamily="-109" charset="0"/>
          <a:cs typeface="Arial" pitchFamily="-109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C286B"/>
          </a:solidFill>
          <a:latin typeface="Arial" pitchFamily="-109" charset="0"/>
          <a:ea typeface="Arial" pitchFamily="-109" charset="0"/>
          <a:cs typeface="Arial" pitchFamily="-109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C286B"/>
          </a:solidFill>
          <a:latin typeface="Arial" pitchFamily="-109" charset="0"/>
          <a:ea typeface="Arial" pitchFamily="-109" charset="0"/>
          <a:cs typeface="Arial" pitchFamily="-109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09" charset="0"/>
          <a:ea typeface="Arial" pitchFamily="-109" charset="0"/>
          <a:cs typeface="Arial" pitchFamily="-109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09" charset="0"/>
          <a:ea typeface="Arial" pitchFamily="-109" charset="0"/>
          <a:cs typeface="Arial" pitchFamily="-109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09" charset="0"/>
          <a:ea typeface="Arial" pitchFamily="-109" charset="0"/>
          <a:cs typeface="Arial" pitchFamily="-109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09" charset="0"/>
          <a:ea typeface="Arial" pitchFamily="-109" charset="0"/>
          <a:cs typeface="Arial" pitchFamily="-109" charset="0"/>
        </a:defRPr>
      </a:lvl9pPr>
    </p:titleStyle>
    <p:bodyStyle>
      <a:lvl1pPr marL="344488" indent="-344488" algn="l" rtl="0" eaLnBrk="1" fontAlgn="base" hangingPunct="1">
        <a:spcBef>
          <a:spcPts val="600"/>
        </a:spcBef>
        <a:spcAft>
          <a:spcPts val="200"/>
        </a:spcAft>
        <a:buClr>
          <a:srgbClr val="F39108"/>
        </a:buClr>
        <a:buSzPct val="100000"/>
        <a:buFontTx/>
        <a:buBlip>
          <a:blip r:embed="rId8"/>
        </a:buBlip>
        <a:defRPr sz="2400">
          <a:solidFill>
            <a:srgbClr val="F3910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ts val="200"/>
        </a:spcAft>
        <a:buClr>
          <a:srgbClr val="F39108"/>
        </a:buClr>
        <a:buSzPct val="100000"/>
        <a:buFontTx/>
        <a:buBlip>
          <a:blip r:embed="rId8"/>
        </a:buBlip>
        <a:defRPr sz="1600">
          <a:solidFill>
            <a:srgbClr val="38434E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600"/>
        </a:spcBef>
        <a:spcAft>
          <a:spcPts val="200"/>
        </a:spcAft>
        <a:buClr>
          <a:srgbClr val="F39108"/>
        </a:buClr>
        <a:buSzPct val="100000"/>
        <a:buFontTx/>
        <a:buBlip>
          <a:blip r:embed="rId8"/>
        </a:buBlip>
        <a:defRPr sz="1400">
          <a:solidFill>
            <a:srgbClr val="38434E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600"/>
        </a:spcBef>
        <a:spcAft>
          <a:spcPts val="200"/>
        </a:spcAft>
        <a:buClr>
          <a:srgbClr val="F39108"/>
        </a:buClr>
        <a:buSzPct val="100000"/>
        <a:buFontTx/>
        <a:buBlip>
          <a:blip r:embed="rId8"/>
        </a:buBlip>
        <a:defRPr sz="1200">
          <a:solidFill>
            <a:srgbClr val="38434E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600"/>
        </a:spcBef>
        <a:spcAft>
          <a:spcPts val="200"/>
        </a:spcAft>
        <a:buClr>
          <a:srgbClr val="F39108"/>
        </a:buClr>
        <a:buSzPct val="100000"/>
        <a:buFontTx/>
        <a:buBlip>
          <a:blip r:embed="rId8"/>
        </a:buBlip>
        <a:defRPr sz="1200">
          <a:solidFill>
            <a:srgbClr val="38434E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ts val="600"/>
        </a:spcBef>
        <a:spcAft>
          <a:spcPts val="200"/>
        </a:spcAft>
        <a:buFont typeface="Wingdings" pitchFamily="-109" charset="2"/>
        <a:buChar char="à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ts val="600"/>
        </a:spcBef>
        <a:spcAft>
          <a:spcPts val="200"/>
        </a:spcAft>
        <a:buFont typeface="Wingdings" pitchFamily="-109" charset="2"/>
        <a:buChar char="à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ts val="600"/>
        </a:spcBef>
        <a:spcAft>
          <a:spcPts val="200"/>
        </a:spcAft>
        <a:buFont typeface="Wingdings" pitchFamily="-109" charset="2"/>
        <a:buChar char="à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ts val="600"/>
        </a:spcBef>
        <a:spcAft>
          <a:spcPts val="200"/>
        </a:spcAft>
        <a:buFont typeface="Wingdings" pitchFamily="-109" charset="2"/>
        <a:buChar char="à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Luna Product Update</a:t>
            </a:r>
            <a:br>
              <a:rPr lang="en-US" dirty="0" smtClean="0"/>
            </a:br>
            <a:r>
              <a:rPr lang="en-US" sz="2400" dirty="0" smtClean="0">
                <a:solidFill>
                  <a:srgbClr val="38434E"/>
                </a:solidFill>
              </a:rPr>
              <a:t>Luna G5</a:t>
            </a:r>
            <a:endParaRPr lang="en-US" dirty="0" smtClean="0">
              <a:solidFill>
                <a:srgbClr val="38434E"/>
              </a:solidFill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400"/>
              </a:lnSpc>
            </a:pPr>
            <a:endParaRPr lang="en-US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20450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Luna G5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Next Generation </a:t>
            </a:r>
            <a:r>
              <a:rPr lang="en-GB" dirty="0" smtClean="0"/>
              <a:t>USB HSM Device</a:t>
            </a:r>
            <a:endParaRPr lang="en-GB" dirty="0"/>
          </a:p>
          <a:p>
            <a:pPr lvl="1"/>
            <a:r>
              <a:rPr lang="en-GB" dirty="0" smtClean="0"/>
              <a:t>External USB-attached HSM for Windows, Linux (Solaris coming in release 1.3)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Small 1U x ½ width form factor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Secure </a:t>
            </a:r>
            <a:r>
              <a:rPr lang="en-GB" dirty="0"/>
              <a:t>‘HSM-within-an-HSM’ hardware design, using the </a:t>
            </a:r>
            <a:r>
              <a:rPr lang="en-GB" dirty="0" smtClean="0"/>
              <a:t>3120 - shares design with the K6 PCI, but excludes the 1746 </a:t>
            </a:r>
            <a:r>
              <a:rPr lang="en-GB" dirty="0"/>
              <a:t>security </a:t>
            </a:r>
            <a:r>
              <a:rPr lang="en-GB" dirty="0" smtClean="0"/>
              <a:t>coprocessor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200 RSA 1024 bit signatures/second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Increased capacity compared with PCMCIA HSM devices</a:t>
            </a:r>
          </a:p>
        </p:txBody>
      </p:sp>
      <p:pic>
        <p:nvPicPr>
          <p:cNvPr id="4" name="Picture 23" descr="hsm g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5486400"/>
            <a:ext cx="439243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6646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Luna G5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Next Generation </a:t>
            </a:r>
            <a:r>
              <a:rPr lang="en-GB" dirty="0" smtClean="0"/>
              <a:t>USB HSM Device</a:t>
            </a:r>
            <a:endParaRPr lang="en-GB" dirty="0"/>
          </a:p>
          <a:p>
            <a:pPr lvl="1"/>
            <a:r>
              <a:rPr lang="en-GB" dirty="0" smtClean="0"/>
              <a:t>‘</a:t>
            </a:r>
            <a:r>
              <a:rPr lang="en-GB" dirty="0"/>
              <a:t>M of N’ and PIN on all PED keys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Enables </a:t>
            </a:r>
            <a:r>
              <a:rPr lang="en-GB" dirty="0"/>
              <a:t>Tamper Recovery and Secure Shipping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Supports Load </a:t>
            </a:r>
            <a:r>
              <a:rPr lang="en-GB" dirty="0"/>
              <a:t>Balancing within the same </a:t>
            </a:r>
            <a:r>
              <a:rPr lang="en-GB" dirty="0" smtClean="0"/>
              <a:t>server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Can be connected to Luna SA5 to provide PKI Bundle services</a:t>
            </a:r>
            <a:endParaRPr lang="en-GB" dirty="0"/>
          </a:p>
        </p:txBody>
      </p:sp>
      <p:pic>
        <p:nvPicPr>
          <p:cNvPr id="4" name="Picture 23" descr="hsm g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5486400"/>
            <a:ext cx="439243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917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Luna G5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Increased Capacity over the PCMCIA form-factor HSMs</a:t>
            </a:r>
          </a:p>
          <a:p>
            <a:pPr lvl="1"/>
            <a:r>
              <a:rPr lang="en-GB" dirty="0"/>
              <a:t>Limited by memory capacity rather than a hard object limit, offering a ‘Base’ configuration (2MB) and ‘Max’ configuration (14MB), which is field-upgradable</a:t>
            </a:r>
          </a:p>
          <a:p>
            <a:pPr lvl="1"/>
            <a:endParaRPr lang="en-GB" dirty="0"/>
          </a:p>
        </p:txBody>
      </p:sp>
      <p:graphicFrame>
        <p:nvGraphicFramePr>
          <p:cNvPr id="5" name="Group 11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19280321"/>
              </p:ext>
            </p:extLst>
          </p:nvPr>
        </p:nvGraphicFramePr>
        <p:xfrm>
          <a:off x="1219200" y="3124200"/>
          <a:ext cx="6781800" cy="2088360"/>
        </p:xfrm>
        <a:graphic>
          <a:graphicData uri="http://schemas.openxmlformats.org/drawingml/2006/table">
            <a:tbl>
              <a:tblPr/>
              <a:tblGrid>
                <a:gridCol w="1507067"/>
                <a:gridCol w="1507067"/>
                <a:gridCol w="1883833"/>
                <a:gridCol w="1883833"/>
              </a:tblGrid>
              <a:tr h="32623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Key type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B2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Luna CA4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B2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Luna G5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(Base Memory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Config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)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B2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Luna G5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(Max Memory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Config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B2CE"/>
                    </a:solidFill>
                  </a:tcPr>
                </a:tc>
              </a:tr>
              <a:tr h="3262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AES 256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1280</a:t>
                      </a:r>
                      <a:endParaRPr lang="en-GB" sz="1200" b="1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16000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129000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2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RSA 1024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1280</a:t>
                      </a:r>
                      <a:endParaRPr lang="en-GB" sz="1200" b="1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4500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35000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2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RSA 2048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1280</a:t>
                      </a:r>
                      <a:endParaRPr lang="en-GB" sz="1200" b="1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2500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20000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2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RSA 4096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1280</a:t>
                      </a:r>
                      <a:endParaRPr lang="en-GB" sz="1200" b="1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1200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10000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23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ECDSA 384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1280</a:t>
                      </a:r>
                      <a:endParaRPr lang="en-GB" sz="1200" b="1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9000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	68000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6417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Luna G5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G5 compared with Luna CA4:</a:t>
            </a:r>
            <a:endParaRPr lang="en-GB" dirty="0"/>
          </a:p>
          <a:p>
            <a:pPr lvl="1"/>
            <a:r>
              <a:rPr lang="en-GB" dirty="0" smtClean="0"/>
              <a:t>USB Attached, so no need to purchase Luna Dock II</a:t>
            </a:r>
          </a:p>
          <a:p>
            <a:pPr lvl="1"/>
            <a:r>
              <a:rPr lang="en-GB" dirty="0" smtClean="0"/>
              <a:t>Enhanced </a:t>
            </a:r>
            <a:r>
              <a:rPr lang="en-GB" dirty="0"/>
              <a:t>Security Design</a:t>
            </a:r>
          </a:p>
          <a:p>
            <a:pPr lvl="1"/>
            <a:r>
              <a:rPr lang="en-GB" smtClean="0"/>
              <a:t>Allows built-in performance </a:t>
            </a:r>
            <a:r>
              <a:rPr lang="en-GB" dirty="0" smtClean="0"/>
              <a:t>scaling with multiple devices</a:t>
            </a:r>
            <a:endParaRPr lang="en-GB" dirty="0"/>
          </a:p>
          <a:p>
            <a:pPr lvl="1"/>
            <a:r>
              <a:rPr lang="en-GB" dirty="0" smtClean="0"/>
              <a:t>8 </a:t>
            </a:r>
            <a:r>
              <a:rPr lang="en-GB" dirty="0"/>
              <a:t>times performance</a:t>
            </a:r>
          </a:p>
          <a:p>
            <a:pPr lvl="1"/>
            <a:r>
              <a:rPr lang="en-GB" dirty="0" smtClean="0"/>
              <a:t>Key </a:t>
            </a:r>
            <a:r>
              <a:rPr lang="en-GB" dirty="0"/>
              <a:t>Store up to 50 times more</a:t>
            </a:r>
          </a:p>
          <a:p>
            <a:endParaRPr lang="en-GB" sz="900" dirty="0" smtClean="0"/>
          </a:p>
          <a:p>
            <a:r>
              <a:rPr lang="en-GB" dirty="0" smtClean="0"/>
              <a:t>G5 compared with competitive USB-attached HSMs</a:t>
            </a:r>
          </a:p>
          <a:p>
            <a:pPr lvl="1"/>
            <a:r>
              <a:rPr lang="en-GB" dirty="0"/>
              <a:t>G5 </a:t>
            </a:r>
            <a:r>
              <a:rPr lang="en-GB" dirty="0" smtClean="0"/>
              <a:t>offers performance scaling</a:t>
            </a:r>
            <a:endParaRPr lang="en-GB" dirty="0"/>
          </a:p>
          <a:p>
            <a:pPr lvl="1"/>
            <a:r>
              <a:rPr lang="en-GB" dirty="0"/>
              <a:t>Keys stored in hardware (up to 40,000 internal keys)</a:t>
            </a:r>
          </a:p>
          <a:p>
            <a:pPr lvl="1"/>
            <a:r>
              <a:rPr lang="en-GB" dirty="0"/>
              <a:t>Performance benefits:</a:t>
            </a:r>
          </a:p>
          <a:p>
            <a:pPr lvl="2"/>
            <a:r>
              <a:rPr lang="en-GB" dirty="0" smtClean="0"/>
              <a:t>200 </a:t>
            </a:r>
            <a:r>
              <a:rPr lang="en-GB" dirty="0"/>
              <a:t>RSA 1024 bit operations per second, compared with 12</a:t>
            </a:r>
          </a:p>
          <a:p>
            <a:pPr lvl="2"/>
            <a:r>
              <a:rPr lang="en-GB" dirty="0" smtClean="0"/>
              <a:t>10 </a:t>
            </a:r>
            <a:r>
              <a:rPr lang="en-GB" dirty="0"/>
              <a:t>RSA 1024 bit key generations per second, compared with </a:t>
            </a:r>
            <a:r>
              <a:rPr lang="en-GB" dirty="0" smtClean="0"/>
              <a:t>0.1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234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545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feNet_PowerPointTemplate_updatedMaster">
  <a:themeElements>
    <a:clrScheme name="SafeNet New Branding - Axis 41">
      <a:dk1>
        <a:srgbClr val="5E5E5C"/>
      </a:dk1>
      <a:lt1>
        <a:srgbClr val="F4F3F0"/>
      </a:lt1>
      <a:dk2>
        <a:srgbClr val="5E5E5C"/>
      </a:dk2>
      <a:lt2>
        <a:srgbClr val="F4F3F0"/>
      </a:lt2>
      <a:accent1>
        <a:srgbClr val="F39100"/>
      </a:accent1>
      <a:accent2>
        <a:srgbClr val="6C286B"/>
      </a:accent2>
      <a:accent3>
        <a:srgbClr val="F4F3F0"/>
      </a:accent3>
      <a:accent4>
        <a:srgbClr val="5E5E5C"/>
      </a:accent4>
      <a:accent5>
        <a:srgbClr val="F39100"/>
      </a:accent5>
      <a:accent6>
        <a:srgbClr val="6C286B"/>
      </a:accent6>
      <a:hlink>
        <a:srgbClr val="F4F3F0"/>
      </a:hlink>
      <a:folHlink>
        <a:srgbClr val="5E5E5C"/>
      </a:folHlink>
    </a:clrScheme>
    <a:fontScheme name="Ciena_Presentation_template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ena_Presentation_template2 1">
        <a:dk1>
          <a:srgbClr val="000000"/>
        </a:dk1>
        <a:lt1>
          <a:srgbClr val="FFFFFF"/>
        </a:lt1>
        <a:dk2>
          <a:srgbClr val="000000"/>
        </a:dk2>
        <a:lt2>
          <a:srgbClr val="8C8C8C"/>
        </a:lt2>
        <a:accent1>
          <a:srgbClr val="D7D7D7"/>
        </a:accent1>
        <a:accent2>
          <a:srgbClr val="C71C2C"/>
        </a:accent2>
        <a:accent3>
          <a:srgbClr val="FFFFFF"/>
        </a:accent3>
        <a:accent4>
          <a:srgbClr val="000000"/>
        </a:accent4>
        <a:accent5>
          <a:srgbClr val="E8E8E8"/>
        </a:accent5>
        <a:accent6>
          <a:srgbClr val="B41827"/>
        </a:accent6>
        <a:hlink>
          <a:srgbClr val="F57D25"/>
        </a:hlink>
        <a:folHlink>
          <a:srgbClr val="FFC2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ena_Presentation_template2 2">
        <a:dk1>
          <a:srgbClr val="000000"/>
        </a:dk1>
        <a:lt1>
          <a:srgbClr val="FFFFFF"/>
        </a:lt1>
        <a:dk2>
          <a:srgbClr val="000000"/>
        </a:dk2>
        <a:lt2>
          <a:srgbClr val="8C8C8C"/>
        </a:lt2>
        <a:accent1>
          <a:srgbClr val="D7D7D7"/>
        </a:accent1>
        <a:accent2>
          <a:srgbClr val="C71C2C"/>
        </a:accent2>
        <a:accent3>
          <a:srgbClr val="FFFFFF"/>
        </a:accent3>
        <a:accent4>
          <a:srgbClr val="000000"/>
        </a:accent4>
        <a:accent5>
          <a:srgbClr val="E8E8E8"/>
        </a:accent5>
        <a:accent6>
          <a:srgbClr val="B41827"/>
        </a:accent6>
        <a:hlink>
          <a:srgbClr val="F57D25"/>
        </a:hlink>
        <a:folHlink>
          <a:srgbClr val="B2BB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ena_Presentation_template2 3">
        <a:dk1>
          <a:srgbClr val="000000"/>
        </a:dk1>
        <a:lt1>
          <a:srgbClr val="FFFFFF"/>
        </a:lt1>
        <a:dk2>
          <a:srgbClr val="000000"/>
        </a:dk2>
        <a:lt2>
          <a:srgbClr val="8C8C8C"/>
        </a:lt2>
        <a:accent1>
          <a:srgbClr val="D7D7D7"/>
        </a:accent1>
        <a:accent2>
          <a:srgbClr val="C71C2C"/>
        </a:accent2>
        <a:accent3>
          <a:srgbClr val="FFFFFF"/>
        </a:accent3>
        <a:accent4>
          <a:srgbClr val="000000"/>
        </a:accent4>
        <a:accent5>
          <a:srgbClr val="E8E8E8"/>
        </a:accent5>
        <a:accent6>
          <a:srgbClr val="B41827"/>
        </a:accent6>
        <a:hlink>
          <a:srgbClr val="F57D25"/>
        </a:hlink>
        <a:folHlink>
          <a:srgbClr val="00A9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SafeNet_PowerPointTemplate_updatedMaster</Template>
  <TotalTime>618</TotalTime>
  <Words>260</Words>
  <Application>Microsoft Office PowerPoint</Application>
  <PresentationFormat>On-screen Show (4:3)</PresentationFormat>
  <Paragraphs>66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SafeNet_PowerPointTemplate_updatedMaster</vt:lpstr>
      <vt:lpstr>Luna Product Update Luna G5</vt:lpstr>
      <vt:lpstr>Luna G5</vt:lpstr>
      <vt:lpstr>Luna G5</vt:lpstr>
      <vt:lpstr>Luna G5</vt:lpstr>
      <vt:lpstr>Luna G5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or Headline Subhead or Second line</dc:title>
  <dc:creator>Brian Babcock</dc:creator>
  <cp:lastModifiedBy>SFNTEMEA</cp:lastModifiedBy>
  <cp:revision>81</cp:revision>
  <dcterms:created xsi:type="dcterms:W3CDTF">2010-08-09T20:32:01Z</dcterms:created>
  <dcterms:modified xsi:type="dcterms:W3CDTF">2012-09-12T10:32:58Z</dcterms:modified>
</cp:coreProperties>
</file>